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56" r:id="rId4"/>
    <p:sldId id="263" r:id="rId5"/>
    <p:sldId id="264" r:id="rId6"/>
    <p:sldId id="258" r:id="rId7"/>
    <p:sldId id="295" r:id="rId8"/>
    <p:sldId id="259" r:id="rId9"/>
    <p:sldId id="266" r:id="rId10"/>
    <p:sldId id="262" r:id="rId11"/>
    <p:sldId id="267" r:id="rId12"/>
    <p:sldId id="268" r:id="rId13"/>
    <p:sldId id="269" r:id="rId14"/>
    <p:sldId id="272" r:id="rId15"/>
    <p:sldId id="270" r:id="rId16"/>
    <p:sldId id="271" r:id="rId17"/>
    <p:sldId id="273" r:id="rId18"/>
    <p:sldId id="274" r:id="rId19"/>
    <p:sldId id="291" r:id="rId20"/>
    <p:sldId id="275" r:id="rId21"/>
    <p:sldId id="276" r:id="rId22"/>
    <p:sldId id="290" r:id="rId23"/>
    <p:sldId id="280" r:id="rId24"/>
    <p:sldId id="281" r:id="rId25"/>
    <p:sldId id="292" r:id="rId26"/>
    <p:sldId id="282" r:id="rId27"/>
    <p:sldId id="283" r:id="rId28"/>
    <p:sldId id="293" r:id="rId29"/>
    <p:sldId id="284" r:id="rId30"/>
    <p:sldId id="294" r:id="rId31"/>
    <p:sldId id="288" r:id="rId32"/>
    <p:sldId id="287" r:id="rId33"/>
    <p:sldId id="27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1D840-C699-4E14-9C07-AE88EFEC5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54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FCB6-A69F-4877-96F7-F16ED1CD9A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9684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920B9-8AF5-42A5-9515-09DE51E13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1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7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91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0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534A-C444-44D1-8757-3B8DEECBDCDB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6955-D951-45B0-B5E0-BFE08E4D8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3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80"/>
            <a:ext cx="9149295" cy="685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32127" y="1066800"/>
            <a:ext cx="72850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altLang="en-US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5, 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(3 tiết)</a:t>
            </a:r>
            <a:endParaRPr lang="en-US" altLang="en-US" sz="6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GIÁO ÁN DẠY TRẺ KỸ NĂNG AN TOÀN GIAO THÔ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33528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0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>
            <a:spLocks noChangeArrowheads="1"/>
          </p:cNvSpPr>
          <p:nvPr/>
        </p:nvSpPr>
        <p:spPr bwMode="auto">
          <a:xfrm>
            <a:off x="457200" y="685800"/>
            <a:ext cx="8229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điểm nổi bật của vị trí địa lí tự nhiên nước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ta: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en-US" sz="3200" smtClean="0">
                <a:latin typeface="Times New Roman" pitchFamily="18" charset="0"/>
              </a:rPr>
              <a:t>Vị trí nội chí tuyến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en-US" sz="3200" smtClean="0">
                <a:latin typeface="Times New Roman" pitchFamily="18" charset="0"/>
              </a:rPr>
              <a:t>Vị trí gần trung tâm khu vực Đông Nam Á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en-US" sz="3200" smtClean="0">
                <a:latin typeface="Times New Roman" pitchFamily="18" charset="0"/>
              </a:rPr>
              <a:t>Vị trí cầu nối giữa đất liền và biển, giữa các nước ĐNA đất liền và ĐNA hải đảo.</a:t>
            </a:r>
          </a:p>
          <a:p>
            <a:pPr marL="342900" indent="-342900">
              <a:buFontTx/>
              <a:buChar char="-"/>
              <a:defRPr/>
            </a:pPr>
            <a:r>
              <a:rPr lang="en-US" altLang="en-US" sz="3200" smtClean="0">
                <a:latin typeface="Times New Roman" pitchFamily="18" charset="0"/>
              </a:rPr>
              <a:t>Vị trí tiếp xúc của các luồng gió mùa và các luồng sinh vật.</a:t>
            </a:r>
            <a:endParaRPr lang="vi-VN" altLang="en-US" sz="3200">
              <a:latin typeface="Times New Roman" pitchFamily="18" charset="0"/>
            </a:endParaRPr>
          </a:p>
          <a:p>
            <a:pPr>
              <a:defRPr/>
            </a:pPr>
            <a:r>
              <a:rPr lang="vi-VN" altLang="en-US" sz="2400">
                <a:latin typeface="Times New Roman" pitchFamily="18" charset="0"/>
              </a:rPr>
              <a:t>         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-152400"/>
            <a:ext cx="32004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491" y="22098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 VỊ TRÍ, GIỚI HẠN, HÌNH DẠNG LÃNH THỔ VIỆT NAM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91" y="3276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VÙNG BIỂN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490" y="3810000"/>
            <a:ext cx="85621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Dựa vào kiến thức đã học , hãy trình bày về:</a:t>
            </a:r>
          </a:p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tích, giới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 của biển Đông và biển Việt Nam</a:t>
            </a:r>
            <a:endParaRPr lang="en-US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 điểm khí hậu và hải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 của biển Đông và biển Việt Nam</a:t>
            </a:r>
            <a:endParaRPr lang="en-US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 nguyên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 nước ta</a:t>
            </a:r>
            <a:endParaRPr lang="en-US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 trường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 nước ta</a:t>
            </a:r>
            <a:endParaRPr lang="en-US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17949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TRÍ, GIỚI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KHOÁN SẢN VÙNG ĐẤT LIỀN VÀ BIỂN VIỆT NAM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9048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VÙNG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BIỂN VIỆT NAM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812800"/>
            <a:ext cx="8534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2800" b="1" u="sng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Diện </a:t>
            </a:r>
            <a:r>
              <a:rPr lang="en-US" sz="2800" b="1" u="sng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tích, giới hạn:</a:t>
            </a:r>
            <a:r>
              <a:rPr lang="en-US" sz="2800" b="1" u="sng">
                <a:solidFill>
                  <a:srgbClr val="3333FF"/>
                </a:solidFill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*Biển Đông: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Diện tích: 3.477.000 km</a:t>
            </a:r>
            <a:r>
              <a:rPr lang="en-US" sz="2800" baseline="30000">
                <a:latin typeface="Times New Roman" pitchFamily="18" charset="0"/>
              </a:rPr>
              <a:t>2</a:t>
            </a:r>
            <a:r>
              <a:rPr lang="en-US" sz="2800">
                <a:latin typeface="Times New Roman" pitchFamily="18" charset="0"/>
              </a:rPr>
              <a:t>.</a:t>
            </a:r>
            <a:endParaRPr lang="en-US" sz="2800" baseline="300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-Là biển lớn, rộng và tương đối kín, nằm trong vùng nhiệt đới gió mùa ĐNA.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-Trải rộng từ xích đạo đến chí tuyến Bắc.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*Biển Việt Nam: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Diện tích khoảng 1triệu km</a:t>
            </a:r>
            <a:r>
              <a:rPr lang="en-US" sz="2800" baseline="30000">
                <a:latin typeface="Times New Roman" pitchFamily="18" charset="0"/>
              </a:rPr>
              <a:t>2</a:t>
            </a:r>
            <a:r>
              <a:rPr lang="en-US" sz="2800">
                <a:latin typeface="Times New Roman" pitchFamily="18" charset="0"/>
              </a:rPr>
              <a:t>, là một bộ phận của biển Đông.</a:t>
            </a:r>
          </a:p>
          <a:p>
            <a:pPr eaLnBrk="1" hangingPunct="1">
              <a:spcBef>
                <a:spcPct val="50000"/>
              </a:spcBef>
            </a:pPr>
            <a:endParaRPr lang="en-US" sz="28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113" y="0"/>
            <a:ext cx="8534400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VÙNG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BIỂN VIỆT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NAM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* </a:t>
            </a:r>
            <a:r>
              <a:rPr lang="en-US" sz="2800" b="1" u="sng" smtClean="0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Đặc </a:t>
            </a:r>
            <a:r>
              <a:rPr lang="en-US" sz="2800" b="1" u="sng">
                <a:solidFill>
                  <a:srgbClr val="3333FF"/>
                </a:solidFill>
                <a:latin typeface="Times New Roman" pitchFamily="18" charset="0"/>
                <a:cs typeface="Arial" charset="0"/>
              </a:rPr>
              <a:t>điểm khí hậu của biển: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smtClean="0">
                <a:latin typeface="Times New Roman" pitchFamily="18" charset="0"/>
              </a:rPr>
              <a:t>     *</a:t>
            </a:r>
            <a:r>
              <a:rPr lang="en-US" sz="2800" b="1" i="1">
                <a:latin typeface="Times New Roman" pitchFamily="18" charset="0"/>
              </a:rPr>
              <a:t>Chế độ gió: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Gió trên biển mạnh hơn trên đất liền.</a:t>
            </a:r>
            <a:endParaRPr lang="en-US" sz="2800" b="1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Arial" charset="0"/>
              </a:rPr>
              <a:t>- Có 2 mùa gió: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Arial" charset="0"/>
              </a:rPr>
              <a:t>    + Gió Đông Bắc từ tháng 10→ 4.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Arial" charset="0"/>
              </a:rPr>
              <a:t>    + Gió Tây Nam từ tháng 5→ 9.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b="1" i="1" smtClean="0">
                <a:latin typeface="Times New Roman" pitchFamily="18" charset="0"/>
              </a:rPr>
              <a:t>     *</a:t>
            </a:r>
            <a:r>
              <a:rPr lang="en-US" sz="2800" b="1" i="1">
                <a:latin typeface="Times New Roman" pitchFamily="18" charset="0"/>
              </a:rPr>
              <a:t>Chế độ nhiệt: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Nhiệt độ TB là &gt;23</a:t>
            </a:r>
            <a:r>
              <a:rPr lang="en-US" sz="2800" baseline="30000">
                <a:latin typeface="Times New Roman" pitchFamily="18" charset="0"/>
              </a:rPr>
              <a:t>0</a:t>
            </a:r>
            <a:r>
              <a:rPr lang="en-US" sz="2800">
                <a:latin typeface="Times New Roman" pitchFamily="18" charset="0"/>
              </a:rPr>
              <a:t>C, biển nóng quanh năm.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- Biên độ nhiệt nhỏ hơn trên đất liền.</a:t>
            </a:r>
          </a:p>
        </p:txBody>
      </p:sp>
    </p:spTree>
    <p:extLst>
      <p:ext uri="{BB962C8B-B14F-4D97-AF65-F5344CB8AC3E}">
        <p14:creationId xmlns:p14="http://schemas.microsoft.com/office/powerpoint/2010/main" val="119653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2667000" y="0"/>
            <a:ext cx="4800600" cy="5842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CA8A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VÙNG BIỂN VIỆT NAM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4572000" y="685800"/>
            <a:ext cx="0" cy="617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5" name="Picture 8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1" name="Line 15"/>
          <p:cNvSpPr>
            <a:spLocks noChangeShapeType="1"/>
          </p:cNvSpPr>
          <p:nvPr/>
        </p:nvSpPr>
        <p:spPr bwMode="auto">
          <a:xfrm flipH="1">
            <a:off x="6570660" y="2480554"/>
            <a:ext cx="472636" cy="411407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4" name="Line 18"/>
          <p:cNvSpPr>
            <a:spLocks noChangeShapeType="1"/>
          </p:cNvSpPr>
          <p:nvPr/>
        </p:nvSpPr>
        <p:spPr bwMode="auto">
          <a:xfrm flipH="1">
            <a:off x="6670674" y="2818458"/>
            <a:ext cx="377825" cy="385406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5" name="Line 19"/>
          <p:cNvSpPr>
            <a:spLocks noChangeShapeType="1"/>
          </p:cNvSpPr>
          <p:nvPr/>
        </p:nvSpPr>
        <p:spPr bwMode="auto">
          <a:xfrm flipH="1">
            <a:off x="6193852" y="2080609"/>
            <a:ext cx="206948" cy="178894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7" name="Line 21"/>
          <p:cNvSpPr>
            <a:spLocks noChangeShapeType="1"/>
          </p:cNvSpPr>
          <p:nvPr/>
        </p:nvSpPr>
        <p:spPr bwMode="auto">
          <a:xfrm flipV="1">
            <a:off x="5486400" y="38862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99" name="Line 23"/>
          <p:cNvSpPr>
            <a:spLocks noChangeShapeType="1"/>
          </p:cNvSpPr>
          <p:nvPr/>
        </p:nvSpPr>
        <p:spPr bwMode="auto">
          <a:xfrm flipV="1">
            <a:off x="5791200" y="41148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1" name="Line 25"/>
          <p:cNvSpPr>
            <a:spLocks noChangeShapeType="1"/>
          </p:cNvSpPr>
          <p:nvPr/>
        </p:nvSpPr>
        <p:spPr bwMode="auto">
          <a:xfrm flipV="1">
            <a:off x="6193852" y="3771900"/>
            <a:ext cx="286874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2" name="Line 26"/>
          <p:cNvSpPr>
            <a:spLocks noChangeShapeType="1"/>
          </p:cNvSpPr>
          <p:nvPr/>
        </p:nvSpPr>
        <p:spPr bwMode="auto">
          <a:xfrm rot="19250906" flipV="1">
            <a:off x="6230548" y="1699420"/>
            <a:ext cx="150685" cy="375808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604" name="Line 28"/>
          <p:cNvSpPr>
            <a:spLocks noChangeShapeType="1"/>
          </p:cNvSpPr>
          <p:nvPr/>
        </p:nvSpPr>
        <p:spPr bwMode="auto">
          <a:xfrm rot="16716084" flipV="1">
            <a:off x="6407409" y="1547839"/>
            <a:ext cx="146634" cy="293622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158073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smtClean="0">
                <a:latin typeface="Times New Roman" pitchFamily="18" charset="0"/>
              </a:rPr>
              <a:t>*Chế độ gió:</a:t>
            </a:r>
            <a:endParaRPr lang="en-US" sz="4000" b="1" i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5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2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2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1" grpId="0" animBg="1"/>
      <p:bldP spid="152591" grpId="1" animBg="1"/>
      <p:bldP spid="152594" grpId="0" animBg="1"/>
      <p:bldP spid="152594" grpId="1" animBg="1"/>
      <p:bldP spid="152595" grpId="0" animBg="1"/>
      <p:bldP spid="152595" grpId="1" animBg="1"/>
      <p:bldP spid="152597" grpId="0" animBg="1"/>
      <p:bldP spid="152597" grpId="1" animBg="1"/>
      <p:bldP spid="152599" grpId="0" animBg="1"/>
      <p:bldP spid="152599" grpId="1" animBg="1"/>
      <p:bldP spid="152601" grpId="0" animBg="1"/>
      <p:bldP spid="152601" grpId="1" animBg="1"/>
      <p:bldP spid="152602" grpId="0" animBg="1"/>
      <p:bldP spid="1526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113" y="457200"/>
            <a:ext cx="85344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i="1" smtClean="0">
                <a:latin typeface="Times New Roman" pitchFamily="18" charset="0"/>
              </a:rPr>
              <a:t>    *</a:t>
            </a:r>
            <a:r>
              <a:rPr lang="en-US" sz="2800" b="1" i="1">
                <a:latin typeface="Times New Roman" pitchFamily="18" charset="0"/>
              </a:rPr>
              <a:t>Chế độ mưa: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sz="2800" smtClean="0">
                <a:latin typeface="Times New Roman" pitchFamily="18" charset="0"/>
              </a:rPr>
              <a:t>Mưa </a:t>
            </a:r>
            <a:r>
              <a:rPr lang="en-US" sz="2800">
                <a:latin typeface="Times New Roman" pitchFamily="18" charset="0"/>
              </a:rPr>
              <a:t>ít hơn trên đất liền</a:t>
            </a:r>
            <a:r>
              <a:rPr lang="en-US" sz="2800" smtClean="0">
                <a:latin typeface="Times New Roman" pitchFamily="18" charset="0"/>
              </a:rPr>
              <a:t>.</a:t>
            </a:r>
            <a:endParaRPr lang="en-US" sz="280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* Đặc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điểm hải văn của biển:</a:t>
            </a:r>
          </a:p>
          <a:p>
            <a:r>
              <a:rPr lang="en-US" sz="2800">
                <a:latin typeface="Times New Roman" pitchFamily="18" charset="0"/>
              </a:rPr>
              <a:t>- Dòng biển tương ứng hai mùa gió.</a:t>
            </a:r>
          </a:p>
          <a:p>
            <a:r>
              <a:rPr lang="en-US" sz="2800">
                <a:latin typeface="Times New Roman" pitchFamily="18" charset="0"/>
              </a:rPr>
              <a:t>   + Mùa đông: hướng Đông Bắc – Tây Nam</a:t>
            </a:r>
          </a:p>
          <a:p>
            <a:r>
              <a:rPr lang="en-US" sz="2800">
                <a:latin typeface="Times New Roman" pitchFamily="18" charset="0"/>
              </a:rPr>
              <a:t>   + Mùa hạ: hướng Tây Nam – Đông Bắc</a:t>
            </a:r>
          </a:p>
          <a:p>
            <a:r>
              <a:rPr lang="en-US" sz="2800">
                <a:latin typeface="Times New Roman" pitchFamily="18" charset="0"/>
              </a:rPr>
              <a:t>- Chế độ thủy triều phức tạp (tạp triều, nhật triều, bán nhật triều). Vịnh Bắc Bộ có chế độ nhật triều điển hình.</a:t>
            </a:r>
          </a:p>
          <a:p>
            <a:r>
              <a:rPr lang="en-US" sz="2800">
                <a:latin typeface="Times New Roman" pitchFamily="18" charset="0"/>
              </a:rPr>
              <a:t>- Độ muối bình quân 30 - 33‰.</a:t>
            </a:r>
          </a:p>
        </p:txBody>
      </p:sp>
    </p:spTree>
    <p:extLst>
      <p:ext uri="{BB962C8B-B14F-4D97-AF65-F5344CB8AC3E}">
        <p14:creationId xmlns:p14="http://schemas.microsoft.com/office/powerpoint/2010/main" val="35524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8"/>
          <p:cNvSpPr txBox="1">
            <a:spLocks noChangeArrowheads="1"/>
          </p:cNvSpPr>
          <p:nvPr/>
        </p:nvSpPr>
        <p:spPr bwMode="auto">
          <a:xfrm>
            <a:off x="228600" y="3124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52400" y="2743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59766" name="Text Box 22"/>
          <p:cNvSpPr txBox="1">
            <a:spLocks noChangeArrowheads="1"/>
          </p:cNvSpPr>
          <p:nvPr/>
        </p:nvSpPr>
        <p:spPr bwMode="auto">
          <a:xfrm>
            <a:off x="0" y="3352800"/>
            <a:ext cx="45720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u="sng">
                <a:solidFill>
                  <a:srgbClr val="FF0000"/>
                </a:solidFill>
              </a:rPr>
              <a:t>Nhóm 4:</a:t>
            </a:r>
            <a:r>
              <a:rPr lang="en-US">
                <a:solidFill>
                  <a:srgbClr val="FF0000"/>
                </a:solidFill>
              </a:rPr>
              <a:t> Tìm hiểu về dòng biển, chế độ thuỷ triều và độ mặn.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 -Quan sát H. 24.3 xác định hướng chảy của các dòng biển theo mùa.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 -Chế độ thuỷ triều của biển Đông diễn ra như thế nào?</a:t>
            </a:r>
          </a:p>
          <a:p>
            <a:pPr eaLnBrk="1" hangingPunct="1"/>
            <a:r>
              <a:rPr lang="en-US">
                <a:solidFill>
                  <a:srgbClr val="FF0000"/>
                </a:solidFill>
              </a:rPr>
              <a:t> -Độ mặn của biển Đông là bao nhiêu?</a:t>
            </a:r>
          </a:p>
        </p:txBody>
      </p:sp>
      <p:pic>
        <p:nvPicPr>
          <p:cNvPr id="159767" name="Picture 23" descr="Hinh24-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324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68" name="Text Box 24"/>
          <p:cNvSpPr txBox="1">
            <a:spLocks noChangeArrowheads="1"/>
          </p:cNvSpPr>
          <p:nvPr/>
        </p:nvSpPr>
        <p:spPr bwMode="auto">
          <a:xfrm>
            <a:off x="76199" y="5943311"/>
            <a:ext cx="434340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Mùa Đông </a:t>
            </a:r>
            <a:r>
              <a:rPr lang="en-US" b="1"/>
              <a:t>hướng chảy </a:t>
            </a:r>
            <a:r>
              <a:rPr lang="en-US" b="1">
                <a:solidFill>
                  <a:srgbClr val="FF0000"/>
                </a:solidFill>
              </a:rPr>
              <a:t>ĐB-TN</a:t>
            </a:r>
          </a:p>
        </p:txBody>
      </p:sp>
      <p:sp>
        <p:nvSpPr>
          <p:cNvPr id="159769" name="Text Box 25"/>
          <p:cNvSpPr txBox="1">
            <a:spLocks noChangeArrowheads="1"/>
          </p:cNvSpPr>
          <p:nvPr/>
        </p:nvSpPr>
        <p:spPr bwMode="auto">
          <a:xfrm>
            <a:off x="5060806" y="5867400"/>
            <a:ext cx="4038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Mùa hạ </a:t>
            </a:r>
            <a:r>
              <a:rPr lang="en-US" b="1"/>
              <a:t>hướng chảy </a:t>
            </a:r>
            <a:r>
              <a:rPr lang="en-US" b="1">
                <a:solidFill>
                  <a:srgbClr val="FF0000"/>
                </a:solidFill>
              </a:rPr>
              <a:t>TN-ĐB</a:t>
            </a:r>
            <a:r>
              <a:rPr lang="en-US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9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66" grpId="0"/>
      <p:bldP spid="159766" grpId="1"/>
      <p:bldP spid="159768" grpId="0" animBg="1"/>
      <p:bldP spid="1597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304800" y="457200"/>
            <a:ext cx="86868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3333CC"/>
                </a:solidFill>
                <a:latin typeface="Times New Roman" pitchFamily="18" charset="0"/>
              </a:rPr>
              <a:t>* </a:t>
            </a:r>
            <a:r>
              <a:rPr lang="en-US" sz="2800" b="1" u="sng" smtClean="0">
                <a:solidFill>
                  <a:srgbClr val="3333CC"/>
                </a:solidFill>
                <a:latin typeface="Times New Roman" pitchFamily="18" charset="0"/>
              </a:rPr>
              <a:t>Tài </a:t>
            </a:r>
            <a:r>
              <a:rPr lang="en-US" sz="2800" b="1" u="sng">
                <a:solidFill>
                  <a:srgbClr val="3333CC"/>
                </a:solidFill>
                <a:latin typeface="Times New Roman" pitchFamily="18" charset="0"/>
              </a:rPr>
              <a:t>nguyên biển: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smtClean="0">
                <a:latin typeface="Times New Roman" pitchFamily="18" charset="0"/>
              </a:rPr>
              <a:t>+ </a:t>
            </a:r>
            <a:r>
              <a:rPr lang="en-US" sz="2800">
                <a:latin typeface="Times New Roman" pitchFamily="18" charset="0"/>
              </a:rPr>
              <a:t>Tài nguyên thuỷ hải sản -&gt; ngư nghiệp, nghiên cứu khoa học.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 + Tài nguyên khoáng sản -&gt; khai thác và chế biến khoáng sản biển.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 + Mặt nước -&gt; giao thông vận tải trong nước và quốc tế.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 + Biển đẹp, có nhiều vũng vịnh -&gt; du lịch, xây dựng cảng…               </a:t>
            </a:r>
          </a:p>
          <a:p>
            <a:pPr eaLnBrk="1" hangingPunct="1">
              <a:spcBef>
                <a:spcPct val="50000"/>
              </a:spcBef>
            </a:pPr>
            <a:endParaRPr lang="en-US" sz="2800" b="1" i="1" u="sng">
              <a:solidFill>
                <a:srgbClr val="3333CC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8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304800" y="457200"/>
            <a:ext cx="86868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*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u="sng">
                <a:solidFill>
                  <a:srgbClr val="0000FF"/>
                </a:solidFill>
                <a:latin typeface="Times New Roman" pitchFamily="18" charset="0"/>
              </a:rPr>
              <a:t>Môi trường biển: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- Còn khá trong lành, tuy nhiên một số vùng biển ven bờ đã bị ô nhiễm-&gt; nguồn lợi hải sản có chiều hướng giảm sút.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i="1">
                <a:solidFill>
                  <a:schemeClr val="tx2"/>
                </a:solidFill>
                <a:latin typeface="Times New Roman" pitchFamily="18" charset="0"/>
              </a:rPr>
              <a:t>=&gt; Cần khai thác hợp lí tài nguyên và bảo vệ môi trường biển.</a:t>
            </a:r>
          </a:p>
          <a:p>
            <a:pPr eaLnBrk="1" hangingPunct="1">
              <a:spcBef>
                <a:spcPct val="50000"/>
              </a:spcBef>
            </a:pPr>
            <a:endParaRPr lang="en-US" sz="28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04800" y="265113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III.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TÀI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NGUYÊN KHOÁNG SẢN VIỆT NAM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1938" y="914400"/>
            <a:ext cx="8653462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Hãy c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hứng minh Việt 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Nam l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nước giàu tài nguyên khoáng 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sản?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Hiện trạng tài nguyên khoáng sản nước ta hiện nay ra sao?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Chúng ta cần làm gì để bảo vệ nguồn tài nguyên quý giá này?</a:t>
            </a:r>
          </a:p>
          <a:p>
            <a:pPr eaLnBrk="1" hangingPunct="1">
              <a:spcBef>
                <a:spcPct val="50000"/>
              </a:spcBef>
            </a:pPr>
            <a:endParaRPr lang="en-US" altLang="zh-CN" sz="3200" b="1" smtClean="0">
              <a:solidFill>
                <a:srgbClr val="0000FF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9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-152400"/>
            <a:ext cx="32004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7949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5: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TRÍ, GIỚI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KHOÁN SẢN      VÙNG ĐẤT LIỀN VÀ BIỂN VIỆT NAM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90304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HÌNH VIỆT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1958641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04800" y="265113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III.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TÀI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NGUYÊN KHOÁNG SẢN VIỆT NAM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1938" y="914400"/>
            <a:ext cx="8653462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* Việt Nam l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sz="3200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nước giàu tài nguyên khoáng sản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 smtClean="0">
                <a:latin typeface="Times New Roman" pitchFamily="18" charset="0"/>
                <a:ea typeface="SimSun" pitchFamily="2" charset="-122"/>
              </a:rPr>
              <a:t>- </a:t>
            </a: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Khoáng sản nước ta phong phú và đa dạng.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- Phần lớn khoáng sản có trữ lượng vừa và nhỏ.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- Một số khoáng sản có trữ lượng lớn: sắt, than, thiếc, crôm, dầu mỏ, bôxit, đá vôi</a:t>
            </a:r>
            <a:r>
              <a:rPr lang="en-US" altLang="zh-CN" sz="2800" smtClean="0">
                <a:latin typeface="Times New Roman" pitchFamily="18" charset="0"/>
                <a:ea typeface="SimSun" pitchFamily="2" charset="-122"/>
              </a:rPr>
              <a:t>...</a:t>
            </a:r>
            <a:endParaRPr lang="en-US" sz="2600" b="1" u="sng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/>
          </p:nvPr>
        </p:nvSpPr>
        <p:spPr>
          <a:xfrm>
            <a:off x="533400" y="473075"/>
            <a:ext cx="8153400" cy="5851525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* Vấn đề khai thác v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à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bảo vệ tài nguyên khoáng sản </a:t>
            </a:r>
          </a:p>
          <a:p>
            <a:pPr marL="0" indent="0" algn="just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- Có nhiều nguyên nhân làm cho tài nguyên khoáng sản nước ta đang bị cạn kiệt.</a:t>
            </a:r>
          </a:p>
          <a:p>
            <a:pPr marL="0" indent="0" algn="just">
              <a:buFontTx/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- Cần thực hiện tốt Luật khoáng sản để khai thác hợp lí, sử dụng tiết kiệm và có hiệu quả nguồn tài nguyên khoáng sản quý giá của nước ta.</a:t>
            </a:r>
          </a:p>
        </p:txBody>
      </p:sp>
    </p:spTree>
    <p:extLst>
      <p:ext uri="{BB962C8B-B14F-4D97-AF65-F5344CB8AC3E}">
        <p14:creationId xmlns:p14="http://schemas.microsoft.com/office/powerpoint/2010/main" val="23294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-152400"/>
            <a:ext cx="32004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7949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TRÍ, GIỚI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KHOÁN SẢN VÙNG ĐẤT LIỀN VÀ BIỂN VIỆT NAM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133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6: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 HÌNH VIỆT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05074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LD DIA HINH V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84199"/>
            <a:ext cx="4286250" cy="6273799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09600" y="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447800"/>
            <a:ext cx="327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những đặc điểm nổi bật về địa hình nước ta?</a:t>
            </a:r>
            <a:endParaRPr lang="en-US" sz="4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609600" y="15240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I. 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80963" y="868363"/>
            <a:ext cx="883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Đồi núi là bộ phận quan trọng nhất của cấu trúc địa hình việt nam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155575" y="1912938"/>
            <a:ext cx="8832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Địa hình nước ta được tân kiến tạo nâng lên và tạo thành nhiều bậc kế tiếp nhau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155575" y="2903538"/>
            <a:ext cx="8832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Địa hình nước ta mang tính chất nhiệt đới gió mùa và chịu tác động mạnh mẽ của con người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LD DIA HINH V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84199"/>
            <a:ext cx="4286250" cy="6273799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09600" y="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447800"/>
            <a:ext cx="3276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Chứng minh đồi núi là bộ phận quan trọng nhất trong cấu trúc địa hình Việt Nam?</a:t>
            </a:r>
            <a:endParaRPr lang="en-US" sz="4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609600" y="15240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80963" y="868363"/>
            <a:ext cx="88344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Đồi núi là bộ phận quan trọng nhất của cấu trúc địa hình việt nam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04800" y="2236787"/>
            <a:ext cx="8229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   Đồi núi chiếm 3/4 diện tích lãnh thổ</a:t>
            </a:r>
            <a:r>
              <a:rPr lang="en-US" sz="2800"/>
              <a:t>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Chủ yếu là đồi núi thấp , dưới 1000m chiếm 85%,  </a:t>
            </a:r>
          </a:p>
          <a:p>
            <a:pPr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núi cao trên 2000m chỉ chiếm 1%.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Cao nhất là D. Hoàng Liên Sơn với đỉnh Phan-xi-păng </a:t>
            </a:r>
          </a:p>
          <a:p>
            <a:pPr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3143m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Đồng bằng chiếm 1/4 lãnh thổ.</a:t>
            </a:r>
          </a:p>
          <a:p>
            <a:pPr>
              <a:defRPr/>
            </a:pPr>
            <a:r>
              <a:rPr lang="en-US" sz="2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73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609600" y="15240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5575" y="2084387"/>
            <a:ext cx="8229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  Địa hình nước ta được Tân kiến tạo và Cổ kiến tạo tạo nên</a:t>
            </a:r>
            <a:r>
              <a:rPr lang="en-US" sz="2800"/>
              <a:t>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  Địa hình nước ta được Tân kiến tạo nâng lên và tạo thành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nhiều bậc kế tiếp nhau: núi đồi, đồng bằng, thềm lục địa…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  Hướng nghiêng : TB – ĐN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  Địa hình có 2 hướng chính: TB – ĐN và vòng cung.</a:t>
            </a:r>
          </a:p>
          <a:p>
            <a:r>
              <a:rPr lang="en-US" sz="2800" b="1"/>
              <a:t> 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155575" y="838200"/>
            <a:ext cx="8832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Địa hình nước ta được tân kiến tạo nâng lên và tạo thành nhiều bậc kế tiếp nhau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LD DIA HINH V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84199"/>
            <a:ext cx="4286250" cy="6273799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609600" y="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447800"/>
            <a:ext cx="3276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tên và xác định các dãy nứi có hướng Tây Bắc – Đông Nam và các dãy núi có hướng vòng cung?</a:t>
            </a:r>
            <a:endParaRPr lang="en-US" sz="4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9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609600" y="152400"/>
            <a:ext cx="79248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</a:rPr>
              <a:t>ĐẶC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ĐIỂM ĐỊA HÌNH VIỆT NAM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6200" y="1398588"/>
            <a:ext cx="82296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-    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hình luôn biến đổi do tác động mạnh mẽ của môi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trường nhiệt đới gió mùa ẩm và do sự khai phá của con người.</a:t>
            </a:r>
          </a:p>
          <a:p>
            <a:r>
              <a:rPr lang="en-US" sz="2800" b="1"/>
              <a:t> 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311150" y="990600"/>
            <a:ext cx="88328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Địa hình nước ta mang tính chất nhiệt đới gió mùa và chịu tác động mạnh mẽ của con người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-152400"/>
            <a:ext cx="32004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36" y="22098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TRÍ, GIỚI HẠN, HÌNH DẠNG LÃNH THỔ VIỆT NAM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32004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 bày vị trí, giới hạn, đặc điểm của: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+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liền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+ Phần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+ Vùng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</a:p>
          <a:p>
            <a:pPr marL="457200" indent="-457200">
              <a:buFontTx/>
              <a:buChar char="-"/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những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nổi bật của vị trí địa lí tự nhiên nước ta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7949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 ĐỀ 5: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TRÍ, GIỚI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KHOÁN SẢN VÙNG ĐẤT LIỀN VÀ BIỂN VIỆT NAM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LD DIA HINH V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84199"/>
            <a:ext cx="4286250" cy="6273799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838200"/>
            <a:ext cx="3810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-Nước ta chia làm mấy khu vực địa hình khác nhau?</a:t>
            </a:r>
          </a:p>
          <a:p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-Kể tên và trình bày đặc điểm của từng khu vực địa hình đó?</a:t>
            </a:r>
            <a:endParaRPr lang="en-US" sz="4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400" y="10180"/>
            <a:ext cx="8763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II. ĐẶC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ĐIỂM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CÁC KHU VỰC ĐỊA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HÌNH VIỆT NAM</a:t>
            </a:r>
          </a:p>
        </p:txBody>
      </p:sp>
    </p:spTree>
    <p:extLst>
      <p:ext uri="{BB962C8B-B14F-4D97-AF65-F5344CB8AC3E}">
        <p14:creationId xmlns:p14="http://schemas.microsoft.com/office/powerpoint/2010/main" val="21246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4094163" y="1149350"/>
            <a:ext cx="2971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1. Khu vực đồi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núi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4038600" y="152400"/>
            <a:ext cx="5105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</a:rPr>
              <a:t>II. ĐẶC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</a:rPr>
              <a:t>ĐIỂM CÁC KHU VỰC ĐỊA HÌNH</a:t>
            </a:r>
            <a:endParaRPr lang="en-US" sz="2200" b="1">
              <a:solidFill>
                <a:srgbClr val="FF0000"/>
              </a:solidFill>
              <a:latin typeface=".VnBahamasBH" pitchFamily="34" charset="0"/>
            </a:endParaRP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4057651" y="1747837"/>
            <a:ext cx="3181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2. Khu vực đồng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51205" name="Picture 7" descr="hinh01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 t="20932" r="18558" b="30983"/>
          <a:stretch>
            <a:fillRect/>
          </a:stretch>
        </p:blipFill>
        <p:spPr bwMode="auto">
          <a:xfrm>
            <a:off x="0" y="30163"/>
            <a:ext cx="405765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4094163" y="2286000"/>
            <a:ext cx="49736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3. Địa hình bờ biển và thềm lục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endParaRPr lang="en-US" sz="2400" b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057400" y="1524000"/>
            <a:ext cx="22860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Khu vực đồi núi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981200" y="4219575"/>
            <a:ext cx="26670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Khu vực đồng bằng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0" y="6019800"/>
            <a:ext cx="3276600" cy="7620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58C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Bờ biển </a:t>
            </a:r>
            <a:endParaRPr lang="en-US" sz="2400" b="1" smtClean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và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thềm lục địa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52400" y="3048000"/>
            <a:ext cx="838200" cy="1474788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CÁC KHU VỰC ĐỊA HÌNH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486400" y="128588"/>
            <a:ext cx="35814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990099"/>
                </a:solidFill>
                <a:latin typeface="Times New Roman" pitchFamily="18" charset="0"/>
              </a:rPr>
              <a:t>Vùng núi Đông Bắc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486400" y="766763"/>
            <a:ext cx="35814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990099"/>
                </a:solidFill>
                <a:latin typeface="Times New Roman" pitchFamily="18" charset="0"/>
              </a:rPr>
              <a:t>Vùng núi Tây Bắc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5486400" y="1452563"/>
            <a:ext cx="3581400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smtClean="0">
                <a:solidFill>
                  <a:srgbClr val="990099"/>
                </a:solidFill>
                <a:latin typeface="Times New Roman" pitchFamily="18" charset="0"/>
              </a:rPr>
              <a:t>Vùng núi Trường </a:t>
            </a:r>
            <a:r>
              <a:rPr lang="en-US" sz="2000" b="1">
                <a:solidFill>
                  <a:srgbClr val="990099"/>
                </a:solidFill>
                <a:latin typeface="Times New Roman" pitchFamily="18" charset="0"/>
              </a:rPr>
              <a:t>Sơn Bắc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5486400" y="2138362"/>
            <a:ext cx="3581400" cy="681037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smtClean="0">
                <a:solidFill>
                  <a:srgbClr val="990099"/>
                </a:solidFill>
                <a:latin typeface="Times New Roman" pitchFamily="18" charset="0"/>
              </a:rPr>
              <a:t>Vùng núi và cao nguyên</a:t>
            </a:r>
          </a:p>
          <a:p>
            <a:pPr algn="ctr"/>
            <a:r>
              <a:rPr lang="en-US" sz="2000" b="1" smtClean="0">
                <a:solidFill>
                  <a:srgbClr val="990099"/>
                </a:solidFill>
                <a:latin typeface="Times New Roman" pitchFamily="18" charset="0"/>
              </a:rPr>
              <a:t>Trường </a:t>
            </a:r>
            <a:r>
              <a:rPr lang="en-US" sz="2000" b="1">
                <a:solidFill>
                  <a:srgbClr val="990099"/>
                </a:solidFill>
                <a:latin typeface="Times New Roman" pitchFamily="18" charset="0"/>
              </a:rPr>
              <a:t>Sơn Nam</a:t>
            </a: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7436644" y="3048000"/>
            <a:ext cx="1631156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smtClean="0">
                <a:latin typeface="Times New Roman" pitchFamily="18" charset="0"/>
              </a:rPr>
              <a:t>ĐB </a:t>
            </a:r>
            <a:r>
              <a:rPr lang="en-US" b="1">
                <a:latin typeface="Times New Roman" pitchFamily="18" charset="0"/>
              </a:rPr>
              <a:t>sông Hồng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7436644" y="3810000"/>
            <a:ext cx="1631156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smtClean="0">
                <a:latin typeface="Times New Roman" pitchFamily="18" charset="0"/>
              </a:rPr>
              <a:t>ĐB  S.Cửu </a:t>
            </a:r>
            <a:r>
              <a:rPr lang="en-US" b="1">
                <a:latin typeface="Times New Roman" pitchFamily="18" charset="0"/>
              </a:rPr>
              <a:t>Long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5451547" y="4495800"/>
            <a:ext cx="3616253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Đồng bằng duyên hải miền Trung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7086600" y="5181600"/>
            <a:ext cx="19812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</a:rPr>
              <a:t>Bờ biển mài mòn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7086600" y="5876998"/>
            <a:ext cx="1981200" cy="533400"/>
          </a:xfrm>
          <a:prstGeom prst="rect">
            <a:avLst/>
          </a:prstGeom>
          <a:noFill/>
          <a:ln w="9525" algn="ctr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</a:rPr>
              <a:t>Bờ biển bồi tụ</a:t>
            </a: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990600" y="1985963"/>
            <a:ext cx="990600" cy="1824036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990600" y="3810000"/>
            <a:ext cx="914400" cy="712788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990600" y="3810000"/>
            <a:ext cx="914400" cy="21336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4343400" y="533400"/>
            <a:ext cx="1143000" cy="12192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 flipV="1">
            <a:off x="4391891" y="1142999"/>
            <a:ext cx="1094509" cy="576261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4343400" y="1752600"/>
            <a:ext cx="1143000" cy="381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4343400" y="1752599"/>
            <a:ext cx="1143000" cy="652463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 flipV="1">
            <a:off x="4648200" y="3848100"/>
            <a:ext cx="803346" cy="647697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 flipV="1">
            <a:off x="7086600" y="3581400"/>
            <a:ext cx="304800" cy="115886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>
            <a:off x="4648199" y="4495799"/>
            <a:ext cx="803347" cy="266701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4800600" y="5876998"/>
            <a:ext cx="650946" cy="523802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4800600" y="6448425"/>
            <a:ext cx="685800" cy="180975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73" name="Picture 29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0963"/>
            <a:ext cx="26670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30" descr="imagesCA5OMUI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05064"/>
            <a:ext cx="26670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31" descr="3101064_13288051159g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67276"/>
            <a:ext cx="25908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8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458200" y="6705600"/>
            <a:ext cx="685800" cy="1524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5451547" y="3581400"/>
            <a:ext cx="1635053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990099"/>
                </a:solidFill>
                <a:latin typeface="Times New Roman" pitchFamily="18" charset="0"/>
              </a:rPr>
              <a:t>Đồng </a:t>
            </a:r>
            <a:r>
              <a:rPr lang="en-US" b="1" smtClean="0">
                <a:solidFill>
                  <a:srgbClr val="990099"/>
                </a:solidFill>
                <a:latin typeface="Times New Roman" pitchFamily="18" charset="0"/>
              </a:rPr>
              <a:t>bằng</a:t>
            </a:r>
          </a:p>
          <a:p>
            <a:pPr algn="ctr"/>
            <a:r>
              <a:rPr lang="en-US" b="1" smtClean="0">
                <a:solidFill>
                  <a:srgbClr val="990099"/>
                </a:solidFill>
                <a:latin typeface="Times New Roman" pitchFamily="18" charset="0"/>
              </a:rPr>
              <a:t> châu thổ</a:t>
            </a:r>
            <a:endParaRPr lang="en-US" b="1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7086600" y="3733800"/>
            <a:ext cx="304800" cy="334962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5486401" y="5486400"/>
            <a:ext cx="1142999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smtClean="0">
                <a:solidFill>
                  <a:srgbClr val="990099"/>
                </a:solidFill>
                <a:latin typeface="Times New Roman" pitchFamily="18" charset="0"/>
              </a:rPr>
              <a:t>Bờ biển</a:t>
            </a:r>
            <a:endParaRPr lang="en-US" b="1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5486401" y="6248400"/>
            <a:ext cx="1523999" cy="533400"/>
          </a:xfrm>
          <a:prstGeom prst="rect">
            <a:avLst/>
          </a:prstGeom>
          <a:noFill/>
          <a:ln w="952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smtClean="0">
                <a:solidFill>
                  <a:srgbClr val="990099"/>
                </a:solidFill>
                <a:latin typeface="Times New Roman" pitchFamily="18" charset="0"/>
              </a:rPr>
              <a:t>Thềm lục địa</a:t>
            </a:r>
            <a:endParaRPr lang="en-US" b="1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 flipV="1">
            <a:off x="6629400" y="5315889"/>
            <a:ext cx="457200" cy="49530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5"/>
          <p:cNvSpPr>
            <a:spLocks noChangeShapeType="1"/>
          </p:cNvSpPr>
          <p:nvPr/>
        </p:nvSpPr>
        <p:spPr bwMode="auto">
          <a:xfrm>
            <a:off x="6629400" y="5793943"/>
            <a:ext cx="457200" cy="194541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50" grpId="0" animBg="1"/>
      <p:bldP spid="6151" grpId="0" animBg="1"/>
      <p:bldP spid="6152" grpId="0" animBg="1"/>
      <p:bldP spid="6153" grpId="0" animBg="1"/>
      <p:bldP spid="6155" grpId="0" animBg="1"/>
      <p:bldP spid="6156" grpId="0" animBg="1"/>
      <p:bldP spid="6157" grpId="0" animBg="1"/>
      <p:bldP spid="6158" grpId="0" animBg="1"/>
      <p:bldP spid="6159" grpId="0" animBg="1"/>
      <p:bldP spid="6160" grpId="0" animBg="1"/>
      <p:bldP spid="6161" grpId="0" animBg="1"/>
      <p:bldP spid="6162" grpId="0" animBg="1"/>
      <p:bldP spid="6163" grpId="0" animBg="1"/>
      <p:bldP spid="6164" grpId="0" animBg="1"/>
      <p:bldP spid="6165" grpId="0" animBg="1"/>
      <p:bldP spid="6166" grpId="0" animBg="1"/>
      <p:bldP spid="6168" grpId="0" animBg="1"/>
      <p:bldP spid="6169" grpId="0" animBg="1"/>
      <p:bldP spid="6170" grpId="0" animBg="1"/>
      <p:bldP spid="6171" grpId="0" animBg="1"/>
      <p:bldP spid="6172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762000" y="1066800"/>
            <a:ext cx="7281863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64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thầy cô khỏe, các em học giỏi.</a:t>
            </a:r>
          </a:p>
        </p:txBody>
      </p:sp>
      <p:pic>
        <p:nvPicPr>
          <p:cNvPr id="20483" name="Picture 3" descr="anh n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0099"/>
          <a:stretch>
            <a:fillRect/>
          </a:stretch>
        </p:blipFill>
        <p:spPr bwMode="auto">
          <a:xfrm>
            <a:off x="76200" y="76200"/>
            <a:ext cx="8915400" cy="66294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38" y="4953000"/>
            <a:ext cx="12691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hoatr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5882" r="13426" b="50293"/>
          <a:stretch>
            <a:fillRect/>
          </a:stretch>
        </p:blipFill>
        <p:spPr bwMode="auto">
          <a:xfrm>
            <a:off x="7620000" y="54102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WordArt 6"/>
          <p:cNvSpPr>
            <a:spLocks noChangeArrowheads="1" noChangeShapeType="1" noTextEdit="1"/>
          </p:cNvSpPr>
          <p:nvPr/>
        </p:nvSpPr>
        <p:spPr bwMode="auto">
          <a:xfrm>
            <a:off x="990600" y="3276600"/>
            <a:ext cx="69342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48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giỏi</a:t>
            </a:r>
            <a:r>
              <a:rPr lang="pt-BR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58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6759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3988"/>
            <a:ext cx="4843462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>
            <a:spLocks noChangeArrowheads="1"/>
          </p:cNvSpPr>
          <p:nvPr/>
        </p:nvSpPr>
        <p:spPr bwMode="auto">
          <a:xfrm>
            <a:off x="2025650" y="6361113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sym typeface="Times New Roman" pitchFamily="18" charset="0"/>
              </a:rPr>
              <a:t>Hình 23.2.Bản đồ hành chính Việt Nam</a:t>
            </a:r>
            <a:endParaRPr lang="en-US" altLang="en-US"/>
          </a:p>
        </p:txBody>
      </p:sp>
      <p:sp>
        <p:nvSpPr>
          <p:cNvPr id="9220" name="Oval 6"/>
          <p:cNvSpPr>
            <a:spLocks noChangeArrowheads="1"/>
          </p:cNvSpPr>
          <p:nvPr/>
        </p:nvSpPr>
        <p:spPr bwMode="auto">
          <a:xfrm>
            <a:off x="2514600" y="5638800"/>
            <a:ext cx="2286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Franklin Gothic Book" pitchFamily="34" charset="0"/>
              <a:sym typeface="Franklin Gothic Book" pitchFamily="34" charset="0"/>
            </a:endParaRPr>
          </a:p>
        </p:txBody>
      </p:sp>
      <p:sp>
        <p:nvSpPr>
          <p:cNvPr id="9221" name="Oval 7"/>
          <p:cNvSpPr>
            <a:spLocks noChangeArrowheads="1"/>
          </p:cNvSpPr>
          <p:nvPr/>
        </p:nvSpPr>
        <p:spPr bwMode="auto">
          <a:xfrm>
            <a:off x="1912938" y="495300"/>
            <a:ext cx="227012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Franklin Gothic Book" pitchFamily="34" charset="0"/>
              <a:sym typeface="Franklin Gothic Book" pitchFamily="34" charset="0"/>
            </a:endParaRPr>
          </a:p>
        </p:txBody>
      </p:sp>
      <p:sp>
        <p:nvSpPr>
          <p:cNvPr id="9222" name="Oval 8"/>
          <p:cNvSpPr>
            <a:spLocks noChangeArrowheads="1"/>
          </p:cNvSpPr>
          <p:nvPr/>
        </p:nvSpPr>
        <p:spPr bwMode="auto">
          <a:xfrm>
            <a:off x="4038600" y="4152900"/>
            <a:ext cx="2286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Franklin Gothic Book" pitchFamily="34" charset="0"/>
              <a:sym typeface="Franklin Gothic Book" pitchFamily="34" charset="0"/>
            </a:endParaRPr>
          </a:p>
        </p:txBody>
      </p:sp>
      <p:sp>
        <p:nvSpPr>
          <p:cNvPr id="9223" name="Oval 9"/>
          <p:cNvSpPr>
            <a:spLocks noChangeArrowheads="1"/>
          </p:cNvSpPr>
          <p:nvPr/>
        </p:nvSpPr>
        <p:spPr bwMode="auto">
          <a:xfrm>
            <a:off x="2919413" y="320675"/>
            <a:ext cx="228600" cy="2286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Franklin Gothic Book" pitchFamily="34" charset="0"/>
              <a:sym typeface="Franklin Gothic Book" pitchFamily="34" charset="0"/>
            </a:endParaRPr>
          </a:p>
        </p:txBody>
      </p:sp>
      <p:sp>
        <p:nvSpPr>
          <p:cNvPr id="9224" name="Text Box 10"/>
          <p:cNvSpPr>
            <a:spLocks noChangeArrowheads="1"/>
          </p:cNvSpPr>
          <p:nvPr/>
        </p:nvSpPr>
        <p:spPr bwMode="auto">
          <a:xfrm>
            <a:off x="1992313" y="17145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LŨNG CÚ,HÀ GIANG  (23</a:t>
            </a:r>
            <a:r>
              <a:rPr lang="en-US" altLang="en-US" sz="1400" b="1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23’ B )</a:t>
            </a:r>
            <a:endParaRPr lang="en-US" altLang="en-US"/>
          </a:p>
        </p:txBody>
      </p:sp>
      <p:sp>
        <p:nvSpPr>
          <p:cNvPr id="9225" name="Text Box 11"/>
          <p:cNvSpPr>
            <a:spLocks noChangeArrowheads="1"/>
          </p:cNvSpPr>
          <p:nvPr/>
        </p:nvSpPr>
        <p:spPr bwMode="auto">
          <a:xfrm>
            <a:off x="4038600" y="4119563"/>
            <a:ext cx="2936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VẠN THẠNH,KHÁNH HOÀ (109</a:t>
            </a:r>
            <a:r>
              <a:rPr lang="en-US" altLang="en-US" sz="1400" b="1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24</a:t>
            </a:r>
            <a:r>
              <a:rPr lang="en-US" altLang="en-US" sz="1400" b="1" baseline="30000">
                <a:latin typeface="Times New Roman" pitchFamily="18" charset="0"/>
                <a:sym typeface="Times New Roman" pitchFamily="18" charset="0"/>
              </a:rPr>
              <a:t>’ </a:t>
            </a: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Đ)</a:t>
            </a:r>
            <a:endParaRPr lang="en-US" altLang="en-US"/>
          </a:p>
        </p:txBody>
      </p:sp>
      <p:sp>
        <p:nvSpPr>
          <p:cNvPr id="9226" name="Text Box 12"/>
          <p:cNvSpPr>
            <a:spLocks noChangeArrowheads="1"/>
          </p:cNvSpPr>
          <p:nvPr/>
        </p:nvSpPr>
        <p:spPr bwMode="auto">
          <a:xfrm>
            <a:off x="1992313" y="5943600"/>
            <a:ext cx="2655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ĐẤT MŨI, CÀ MAU (8</a:t>
            </a:r>
            <a:r>
              <a:rPr lang="en-US" altLang="en-US" sz="1400" b="1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 34’B)</a:t>
            </a:r>
            <a:endParaRPr lang="en-US" altLang="en-US"/>
          </a:p>
        </p:txBody>
      </p:sp>
      <p:sp>
        <p:nvSpPr>
          <p:cNvPr id="9227" name="Text Box 13"/>
          <p:cNvSpPr>
            <a:spLocks noChangeArrowheads="1"/>
          </p:cNvSpPr>
          <p:nvPr/>
        </p:nvSpPr>
        <p:spPr bwMode="auto">
          <a:xfrm>
            <a:off x="685800" y="287338"/>
            <a:ext cx="160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SÍN THẦU, ĐIỆN BIÊN (102</a:t>
            </a:r>
            <a:r>
              <a:rPr lang="en-US" altLang="en-US" sz="1400" b="1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1400" b="1">
                <a:latin typeface="Times New Roman" pitchFamily="18" charset="0"/>
                <a:sym typeface="Times New Roman" pitchFamily="18" charset="0"/>
              </a:rPr>
              <a:t>10 Đ</a:t>
            </a:r>
            <a:r>
              <a:rPr lang="en-US" altLang="en-US" sz="1400" b="1">
                <a:latin typeface="Franklin Gothic Book" pitchFamily="34" charset="0"/>
                <a:sym typeface="Franklin Gothic Book" pitchFamily="34" charset="0"/>
              </a:rPr>
              <a:t>)</a:t>
            </a:r>
            <a:endParaRPr lang="en-US" altLang="en-US"/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>
            <a:off x="2025650" y="434975"/>
            <a:ext cx="4797425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Line 15"/>
          <p:cNvSpPr>
            <a:spLocks noChangeShapeType="1"/>
          </p:cNvSpPr>
          <p:nvPr/>
        </p:nvSpPr>
        <p:spPr bwMode="auto">
          <a:xfrm>
            <a:off x="1992313" y="5788025"/>
            <a:ext cx="4830762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/>
        </p:nvSpPr>
        <p:spPr bwMode="auto">
          <a:xfrm flipH="1">
            <a:off x="4897438" y="2967038"/>
            <a:ext cx="20637" cy="2895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/>
        </p:nvSpPr>
        <p:spPr bwMode="auto">
          <a:xfrm flipV="1">
            <a:off x="4908550" y="434975"/>
            <a:ext cx="0" cy="23844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Text Box 18"/>
          <p:cNvSpPr>
            <a:spLocks noChangeArrowheads="1"/>
          </p:cNvSpPr>
          <p:nvPr/>
        </p:nvSpPr>
        <p:spPr bwMode="auto">
          <a:xfrm>
            <a:off x="4267200" y="2667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15 vĩ độ </a:t>
            </a:r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927" y="1452815"/>
            <a:ext cx="176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đất liền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22891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770" decel="100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3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6" dur="770" decel="100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23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5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8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3" dur="770" decel="100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23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 animBg="1"/>
      <p:bldP spid="12301" grpId="0" animBg="1"/>
      <p:bldP spid="12302" grpId="0" animBg="1"/>
      <p:bldP spid="12303" grpId="0" animBg="1"/>
      <p:bldP spid="12304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686800" cy="8382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3" name="Picture 12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124200" y="228600"/>
            <a:ext cx="1828800" cy="5334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AF762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000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Trung Quốc</a:t>
            </a:r>
            <a:endParaRPr lang="en-US" alt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 rot="2296307">
            <a:off x="1498600" y="2711450"/>
            <a:ext cx="1066800" cy="5334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AF762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Lào</a:t>
            </a:r>
            <a:endParaRPr lang="en-US" altLang="en-US"/>
          </a:p>
        </p:txBody>
      </p:sp>
      <p:sp>
        <p:nvSpPr>
          <p:cNvPr id="10246" name="Rectangle 7"/>
          <p:cNvSpPr>
            <a:spLocks noChangeArrowheads="1"/>
          </p:cNvSpPr>
          <p:nvPr/>
        </p:nvSpPr>
        <p:spPr bwMode="auto">
          <a:xfrm rot="-620065">
            <a:off x="979488" y="4133850"/>
            <a:ext cx="1438275" cy="669925"/>
          </a:xfrm>
          <a:prstGeom prst="rect">
            <a:avLst/>
          </a:prstGeom>
          <a:solidFill>
            <a:schemeClr val="accent1"/>
          </a:solidFill>
          <a:ln w="25400">
            <a:solidFill>
              <a:srgbClr val="AF762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000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Campuchia</a:t>
            </a:r>
            <a:endParaRPr lang="en-US" altLang="en-US"/>
          </a:p>
        </p:txBody>
      </p:sp>
      <p:sp>
        <p:nvSpPr>
          <p:cNvPr id="10247" name="TextBox 8"/>
          <p:cNvSpPr>
            <a:spLocks noChangeArrowheads="1"/>
          </p:cNvSpPr>
          <p:nvPr/>
        </p:nvSpPr>
        <p:spPr bwMode="auto">
          <a:xfrm rot="2518430">
            <a:off x="1577975" y="2427288"/>
            <a:ext cx="196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>
                <a:solidFill>
                  <a:srgbClr val="595959"/>
                </a:solidFill>
                <a:latin typeface="Times New Roman" pitchFamily="18" charset="0"/>
                <a:sym typeface="Times New Roman" pitchFamily="18" charset="0"/>
              </a:rPr>
              <a:t>331,212 Km</a:t>
            </a:r>
            <a:r>
              <a:rPr lang="en-US" altLang="en-US" sz="2400" baseline="30000">
                <a:solidFill>
                  <a:srgbClr val="595959"/>
                </a:solidFill>
                <a:latin typeface="Times New Roman" pitchFamily="18" charset="0"/>
                <a:sym typeface="Times New Roman" pitchFamily="18" charset="0"/>
              </a:rPr>
              <a:t>2</a:t>
            </a:r>
            <a:endParaRPr lang="en-US" altLang="en-US"/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7" b="12505"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ldLvl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>
            <a:spLocks noChangeArrowheads="1"/>
          </p:cNvSpPr>
          <p:nvPr/>
        </p:nvSpPr>
        <p:spPr bwMode="auto">
          <a:xfrm>
            <a:off x="457200" y="304800"/>
            <a:ext cx="82296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I. VỊ 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TRÍ VÀ GIỚI </a:t>
            </a:r>
            <a:r>
              <a:rPr lang="en-US" altLang="en-US" sz="3200" b="1" smtClean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HẠN, HÌNH DẠNG LÃNH THỔ VIỆT NAM</a:t>
            </a:r>
            <a:endParaRPr lang="en-US" altLang="en-US" sz="3200" b="1">
              <a:solidFill>
                <a:srgbClr val="FF0000"/>
              </a:solidFill>
              <a:latin typeface="Times New Roman" pitchFamily="18" charset="0"/>
              <a:sym typeface="Times New Roman" pitchFamily="18" charset="0"/>
            </a:endParaRPr>
          </a:p>
          <a:p>
            <a:pPr>
              <a:defRPr/>
            </a:pP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Phần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endParaRPr lang="en-US" altLang="en-US" sz="3200" smtClean="0">
              <a:latin typeface="Times New Roman" pitchFamily="18" charset="0"/>
              <a:sym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altLang="en-US" sz="3200" smtClean="0">
                <a:latin typeface="Times New Roman" pitchFamily="18" charset="0"/>
                <a:sym typeface="Times New Roman" pitchFamily="18" charset="0"/>
              </a:rPr>
              <a:t>Diện 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tích : 331. 212 km</a:t>
            </a:r>
            <a:r>
              <a:rPr lang="en-US" altLang="en-US" sz="3200" baseline="30000">
                <a:latin typeface="Times New Roman" pitchFamily="18" charset="0"/>
                <a:sym typeface="Times New Roman" pitchFamily="18" charset="0"/>
              </a:rPr>
              <a:t>2</a:t>
            </a:r>
          </a:p>
          <a:p>
            <a:pPr>
              <a:defRPr/>
            </a:pPr>
            <a:r>
              <a:rPr lang="en-US" altLang="en-US" sz="3200" smtClean="0">
                <a:latin typeface="Times New Roman" pitchFamily="18" charset="0"/>
                <a:sym typeface="Times New Roman" pitchFamily="18" charset="0"/>
              </a:rPr>
              <a:t>-  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Nằm từ 23</a:t>
            </a:r>
            <a:r>
              <a:rPr lang="en-US" altLang="en-US" sz="3200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23’B – 8</a:t>
            </a:r>
            <a:r>
              <a:rPr lang="en-US" altLang="en-US" sz="3200" baseline="30000">
                <a:latin typeface="Times New Roman" pitchFamily="18" charset="0"/>
                <a:sym typeface="Times New Roman" pitchFamily="18" charset="0"/>
              </a:rPr>
              <a:t>0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34’B =&gt; kéo dài trên 15 vĩ độ</a:t>
            </a:r>
            <a:r>
              <a:rPr lang="vi-VN" altLang="en-US" sz="3200">
                <a:latin typeface="Times New Roman" pitchFamily="18" charset="0"/>
                <a:sym typeface="Times New Roman" pitchFamily="18" charset="0"/>
              </a:rPr>
              <a:t> (thuộc đới khí hậu nhiệt đới)</a:t>
            </a:r>
          </a:p>
          <a:p>
            <a:pPr>
              <a:defRPr/>
            </a:pPr>
            <a:r>
              <a:rPr lang="vi-VN" altLang="en-US" sz="3200">
                <a:latin typeface="Times New Roman" pitchFamily="18" charset="0"/>
                <a:sym typeface="Times New Roman" pitchFamily="18" charset="0"/>
              </a:rPr>
              <a:t>- 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vi-VN" altLang="en-US" sz="3200">
                <a:latin typeface="Times New Roman" pitchFamily="18" charset="0"/>
                <a:sym typeface="Times New Roman" pitchFamily="18" charset="0"/>
              </a:rPr>
              <a:t>Nước ta nằ</a:t>
            </a:r>
            <a:r>
              <a:rPr lang="en-US" altLang="en-US" sz="3200">
                <a:latin typeface="Times New Roman" pitchFamily="18" charset="0"/>
                <a:sym typeface="Times New Roman" pitchFamily="18" charset="0"/>
              </a:rPr>
              <a:t>m</a:t>
            </a:r>
            <a:r>
              <a:rPr lang="vi-VN" altLang="en-US" sz="3200">
                <a:latin typeface="Times New Roman" pitchFamily="18" charset="0"/>
                <a:sym typeface="Times New Roman" pitchFamily="18" charset="0"/>
              </a:rPr>
              <a:t> trong múi giờ số 7 theo giờ GMT</a:t>
            </a:r>
            <a:endParaRPr lang="en-US" altLang="en-US" sz="3200">
              <a:latin typeface="Times New Roman" pitchFamily="18" charset="0"/>
              <a:sym typeface="Times New Roman" pitchFamily="18" charset="0"/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16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5715000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>
            <a:spLocks noChangeArrowheads="1"/>
          </p:cNvSpPr>
          <p:nvPr/>
        </p:nvSpPr>
        <p:spPr bwMode="auto">
          <a:xfrm>
            <a:off x="2025650" y="6361113"/>
            <a:ext cx="464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Times New Roman" pitchFamily="18" charset="0"/>
                <a:sym typeface="Times New Roman" pitchFamily="18" charset="0"/>
              </a:rPr>
              <a:t>Hình 23.2.Bản đồ hành chính Việt Nam</a:t>
            </a: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85894" y="533400"/>
            <a:ext cx="1760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 biển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4366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>
            <a:spLocks noChangeArrowheads="1"/>
          </p:cNvSpPr>
          <p:nvPr/>
        </p:nvSpPr>
        <p:spPr bwMode="auto">
          <a:xfrm>
            <a:off x="457200" y="383738"/>
            <a:ext cx="8229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Phần biển:</a:t>
            </a:r>
          </a:p>
          <a:p>
            <a:pPr>
              <a:defRPr/>
            </a:pPr>
            <a:r>
              <a:rPr lang="en-US" altLang="en-US" sz="3600" smtClean="0">
                <a:latin typeface="Times New Roman" pitchFamily="18" charset="0"/>
                <a:sym typeface="Times New Roman" pitchFamily="18" charset="0"/>
              </a:rPr>
              <a:t>-  </a:t>
            </a:r>
            <a:r>
              <a:rPr lang="en-US" altLang="en-US" sz="3600">
                <a:latin typeface="Times New Roman" pitchFamily="18" charset="0"/>
                <a:sym typeface="Times New Roman" pitchFamily="18" charset="0"/>
              </a:rPr>
              <a:t>Biển nước ta nằm phía Đông và Đông Nam lãnh thổ với diện tích </a:t>
            </a:r>
            <a:r>
              <a:rPr lang="en-US" altLang="en-US" sz="3600" smtClean="0">
                <a:latin typeface="Times New Roman" pitchFamily="18" charset="0"/>
                <a:sym typeface="Times New Roman" pitchFamily="18" charset="0"/>
              </a:rPr>
              <a:t>khoảng 1 </a:t>
            </a:r>
            <a:r>
              <a:rPr lang="en-US" altLang="en-US" sz="3600">
                <a:latin typeface="Times New Roman" pitchFamily="18" charset="0"/>
                <a:sym typeface="Times New Roman" pitchFamily="18" charset="0"/>
              </a:rPr>
              <a:t>triệu </a:t>
            </a:r>
            <a:r>
              <a:rPr lang="en-US" altLang="en-US" sz="3600" smtClean="0">
                <a:latin typeface="Times New Roman" pitchFamily="18" charset="0"/>
                <a:sym typeface="Times New Roman" pitchFamily="18" charset="0"/>
              </a:rPr>
              <a:t>km</a:t>
            </a:r>
            <a:r>
              <a:rPr lang="en-US" altLang="en-US" sz="3600" baseline="30000" smtClean="0">
                <a:latin typeface="Times New Roman" pitchFamily="18" charset="0"/>
                <a:sym typeface="Times New Roman" pitchFamily="18" charset="0"/>
              </a:rPr>
              <a:t>2</a:t>
            </a:r>
            <a:r>
              <a:rPr lang="en-US" altLang="en-US" sz="3600" smtClean="0">
                <a:latin typeface="Times New Roman" pitchFamily="18" charset="0"/>
                <a:sym typeface="Times New Roman" pitchFamily="18" charset="0"/>
              </a:rPr>
              <a:t>,</a:t>
            </a:r>
            <a:r>
              <a:rPr lang="en-US" altLang="en-US" sz="3600" baseline="30000" smtClean="0"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altLang="en-US" sz="3600" smtClean="0">
                <a:latin typeface="Times New Roman" pitchFamily="18" charset="0"/>
                <a:sym typeface="Times New Roman" pitchFamily="18" charset="0"/>
              </a:rPr>
              <a:t>có nhiều đảo, quần đảo.</a:t>
            </a:r>
            <a:endParaRPr lang="en-US" altLang="en-US" sz="3600"/>
          </a:p>
          <a:p>
            <a:pPr>
              <a:defRPr/>
            </a:pPr>
            <a:endParaRPr lang="en-US" altLang="en-US"/>
          </a:p>
        </p:txBody>
      </p:sp>
      <p:sp>
        <p:nvSpPr>
          <p:cNvPr id="5" name="TextBox 5"/>
          <p:cNvSpPr>
            <a:spLocks noChangeArrowheads="1"/>
          </p:cNvSpPr>
          <p:nvPr/>
        </p:nvSpPr>
        <p:spPr bwMode="auto">
          <a:xfrm>
            <a:off x="457200" y="2743200"/>
            <a:ext cx="8229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600" b="1" smtClean="0">
                <a:solidFill>
                  <a:srgbClr val="0000FF"/>
                </a:solidFill>
                <a:latin typeface="Times New Roman" pitchFamily="18" charset="0"/>
                <a:sym typeface="Times New Roman" pitchFamily="18" charset="0"/>
              </a:rPr>
              <a:t>* Vùng 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sym typeface="Times New Roman" pitchFamily="18" charset="0"/>
              </a:rPr>
              <a:t>trời</a:t>
            </a:r>
            <a:endParaRPr lang="en-US" altLang="en-US" sz="3600" b="1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en-US" sz="3600">
                <a:latin typeface="Times New Roman" pitchFamily="18" charset="0"/>
                <a:sym typeface="Times New Roman" pitchFamily="18" charset="0"/>
              </a:rPr>
              <a:t>Là khoản</a:t>
            </a:r>
            <a:r>
              <a:rPr lang="vi-VN" altLang="en-US" sz="3600">
                <a:latin typeface="Times New Roman" pitchFamily="18" charset="0"/>
                <a:sym typeface="Times New Roman" pitchFamily="18" charset="0"/>
              </a:rPr>
              <a:t>g</a:t>
            </a:r>
            <a:r>
              <a:rPr lang="en-US" altLang="en-US" sz="3600">
                <a:latin typeface="Times New Roman" pitchFamily="18" charset="0"/>
                <a:sym typeface="Times New Roman" pitchFamily="18" charset="0"/>
              </a:rPr>
              <a:t> không gian bao trùm lên trên lãnh thổ nước ta</a:t>
            </a:r>
            <a:endParaRPr lang="vi-VN" altLang="en-US" sz="3600">
              <a:latin typeface="Times New Roman" pitchFamily="18" charset="0"/>
              <a:sym typeface="Times New Roman" pitchFamily="18" charset="0"/>
            </a:endParaRPr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16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04" y="152400"/>
            <a:ext cx="57927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894" y="533400"/>
            <a:ext cx="2762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 những điểm nổi bật của vị trí địa lí tự nhiên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ta?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2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1625</Words>
  <Application>Microsoft Office PowerPoint</Application>
  <PresentationFormat>On-screen Show (4:3)</PresentationFormat>
  <Paragraphs>171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ÔN TẬP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</cp:revision>
  <dcterms:created xsi:type="dcterms:W3CDTF">2022-03-11T14:56:34Z</dcterms:created>
  <dcterms:modified xsi:type="dcterms:W3CDTF">2022-03-22T16:38:42Z</dcterms:modified>
</cp:coreProperties>
</file>